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Tonya Pruit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9-21T18:47:26.976">
    <p:pos x="196" y="725"/>
    <p:text>This link will be updated once this file is uploaded to the NCFL website.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e9f4dd1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e9f4dd1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520eda3be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520eda3be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20eda3be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520eda3be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520eda3be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520eda3be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520eda3be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520eda3be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20eda3be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520eda3be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20eda3be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20eda3be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20eda3be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520eda3be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fom.ictas.vt.edu/fom/pdfs/FOM_User_Manua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fom.ictas.vt.edu/fom/" TargetMode="External"/><Relationship Id="rId4" Type="http://schemas.openxmlformats.org/officeDocument/2006/relationships/image" Target="../media/image7.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hyperlink" Target="https://drive.google.com/file/d/1WFaHs8Yc2ouyo7ckYzk4qsAc1TNMTYgs/view?usp=sharing" TargetMode="External"/><Relationship Id="rId5" Type="http://schemas.openxmlformats.org/officeDocument/2006/relationships/image" Target="../media/image1.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ncfl.ictas.vt.edu/people.html"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Quick Start</a:t>
            </a:r>
            <a:r>
              <a:rPr lang="en"/>
              <a:t> Guide for the NCFL’s FOM System</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Last Updated: 2022-09-09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Facility Online Manager (FOM)</a:t>
            </a:r>
            <a:endParaRPr/>
          </a:p>
        </p:txBody>
      </p:sp>
      <p:sp>
        <p:nvSpPr>
          <p:cNvPr id="61" name="Google Shape;61;p14"/>
          <p:cNvSpPr txBox="1"/>
          <p:nvPr>
            <p:ph idx="1" type="body"/>
          </p:nvPr>
        </p:nvSpPr>
        <p:spPr>
          <a:xfrm>
            <a:off x="311700" y="1152475"/>
            <a:ext cx="8434200" cy="3777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NCFL uses the Facility Online Manager (FOM) system to track instrument usage. Users must use FOM to book time on an instrument both for training and collecting data. This guide provides a quick start for using FOM and touches on </a:t>
            </a:r>
            <a:r>
              <a:rPr lang="en"/>
              <a:t>the</a:t>
            </a:r>
            <a:r>
              <a:rPr lang="en"/>
              <a:t> following:</a:t>
            </a:r>
            <a:endParaRPr/>
          </a:p>
          <a:p>
            <a:pPr indent="-342900" lvl="0" marL="457200" rtl="0" algn="l">
              <a:spcBef>
                <a:spcPts val="1200"/>
              </a:spcBef>
              <a:spcAft>
                <a:spcPts val="0"/>
              </a:spcAft>
              <a:buSzPts val="1800"/>
              <a:buChar char="●"/>
            </a:pPr>
            <a:r>
              <a:rPr lang="en"/>
              <a:t>How to sign up for FOM as a first-time user</a:t>
            </a:r>
            <a:endParaRPr/>
          </a:p>
          <a:p>
            <a:pPr indent="-342900" lvl="0" marL="457200" rtl="0" algn="l">
              <a:spcBef>
                <a:spcPts val="0"/>
              </a:spcBef>
              <a:spcAft>
                <a:spcPts val="0"/>
              </a:spcAft>
              <a:buSzPts val="1800"/>
              <a:buChar char="●"/>
            </a:pPr>
            <a:r>
              <a:rPr lang="en"/>
              <a:t>How to add a purchase order (PO) account number to your FOM account</a:t>
            </a:r>
            <a:endParaRPr/>
          </a:p>
          <a:p>
            <a:pPr indent="-342900" lvl="0" marL="457200" rtl="0" algn="l">
              <a:spcBef>
                <a:spcPts val="0"/>
              </a:spcBef>
              <a:spcAft>
                <a:spcPts val="0"/>
              </a:spcAft>
              <a:buSzPts val="1800"/>
              <a:buChar char="●"/>
            </a:pPr>
            <a:r>
              <a:rPr lang="en"/>
              <a:t>How to sign up for training on an instrument</a:t>
            </a:r>
            <a:endParaRPr/>
          </a:p>
          <a:p>
            <a:pPr indent="-342900" lvl="0" marL="457200" rtl="0" algn="l">
              <a:spcBef>
                <a:spcPts val="0"/>
              </a:spcBef>
              <a:spcAft>
                <a:spcPts val="0"/>
              </a:spcAft>
              <a:buSzPts val="1800"/>
              <a:buChar char="●"/>
            </a:pPr>
            <a:r>
              <a:rPr lang="en"/>
              <a:t>How to sign up for instrument time</a:t>
            </a:r>
            <a:endParaRPr/>
          </a:p>
          <a:p>
            <a:pPr indent="-342900" lvl="0" marL="457200" rtl="0" algn="l">
              <a:spcBef>
                <a:spcPts val="0"/>
              </a:spcBef>
              <a:spcAft>
                <a:spcPts val="0"/>
              </a:spcAft>
              <a:buSzPts val="1800"/>
              <a:buChar char="●"/>
            </a:pPr>
            <a:r>
              <a:rPr lang="en"/>
              <a:t>How to contact NCFL staff</a:t>
            </a:r>
            <a:endParaRPr/>
          </a:p>
          <a:p>
            <a:pPr indent="0" lvl="0" marL="0" rtl="0" algn="l">
              <a:spcBef>
                <a:spcPts val="1200"/>
              </a:spcBef>
              <a:spcAft>
                <a:spcPts val="1200"/>
              </a:spcAft>
              <a:buNone/>
            </a:pPr>
            <a:r>
              <a:rPr lang="en"/>
              <a:t>More thorough information on FOM is available in the full user manual, accessible </a:t>
            </a:r>
            <a:r>
              <a:rPr lang="en" u="sng">
                <a:solidFill>
                  <a:schemeClr val="hlink"/>
                </a:solidFill>
                <a:hlinkClick r:id="rId3"/>
              </a:rPr>
              <a:t>here</a:t>
            </a: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Signing Up for FOM</a:t>
            </a:r>
            <a:endParaRPr/>
          </a:p>
        </p:txBody>
      </p:sp>
      <p:sp>
        <p:nvSpPr>
          <p:cNvPr id="67" name="Google Shape;67;p15"/>
          <p:cNvSpPr txBox="1"/>
          <p:nvPr>
            <p:ph idx="1" type="body"/>
          </p:nvPr>
        </p:nvSpPr>
        <p:spPr>
          <a:xfrm>
            <a:off x="311700" y="1152475"/>
            <a:ext cx="3554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First-time users of FOM must create an account to access the system.</a:t>
            </a:r>
            <a:endParaRPr/>
          </a:p>
          <a:p>
            <a:pPr indent="-342900" lvl="0" marL="457200" rtl="0" algn="l">
              <a:spcBef>
                <a:spcPts val="1200"/>
              </a:spcBef>
              <a:spcAft>
                <a:spcPts val="0"/>
              </a:spcAft>
              <a:buSzPts val="1800"/>
              <a:buChar char="●"/>
            </a:pPr>
            <a:r>
              <a:rPr lang="en"/>
              <a:t>Go to the </a:t>
            </a:r>
            <a:r>
              <a:rPr lang="en" u="sng">
                <a:solidFill>
                  <a:schemeClr val="hlink"/>
                </a:solidFill>
                <a:hlinkClick r:id="rId3"/>
              </a:rPr>
              <a:t>FOM website</a:t>
            </a:r>
            <a:r>
              <a:rPr lang="en"/>
              <a:t>, </a:t>
            </a:r>
            <a:r>
              <a:rPr lang="en"/>
              <a:t>and select “I am a new user”.</a:t>
            </a:r>
            <a:endParaRPr/>
          </a:p>
          <a:p>
            <a:pPr indent="-342900" lvl="0" marL="457200" rtl="0" algn="l">
              <a:spcBef>
                <a:spcPts val="0"/>
              </a:spcBef>
              <a:spcAft>
                <a:spcPts val="0"/>
              </a:spcAft>
              <a:buSzPts val="1800"/>
              <a:buChar char="●"/>
            </a:pPr>
            <a:r>
              <a:rPr lang="en"/>
              <a:t>Fill in the fields in the “FOM New User Registration” window, then select “Submit”.</a:t>
            </a:r>
            <a:endParaRPr/>
          </a:p>
        </p:txBody>
      </p:sp>
      <p:pic>
        <p:nvPicPr>
          <p:cNvPr id="68" name="Google Shape;68;p15"/>
          <p:cNvPicPr preferRelativeResize="0"/>
          <p:nvPr/>
        </p:nvPicPr>
        <p:blipFill>
          <a:blip r:embed="rId4">
            <a:alphaModFix/>
          </a:blip>
          <a:stretch>
            <a:fillRect/>
          </a:stretch>
        </p:blipFill>
        <p:spPr>
          <a:xfrm>
            <a:off x="4306176" y="161550"/>
            <a:ext cx="4725127" cy="3416401"/>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pic>
        <p:nvPicPr>
          <p:cNvPr id="69" name="Google Shape;69;p15"/>
          <p:cNvPicPr preferRelativeResize="0"/>
          <p:nvPr/>
        </p:nvPicPr>
        <p:blipFill>
          <a:blip r:embed="rId5">
            <a:alphaModFix/>
          </a:blip>
          <a:stretch>
            <a:fillRect/>
          </a:stretch>
        </p:blipFill>
        <p:spPr>
          <a:xfrm>
            <a:off x="4822152" y="2098050"/>
            <a:ext cx="3554176" cy="2910574"/>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cxnSp>
        <p:nvCxnSpPr>
          <p:cNvPr id="70" name="Google Shape;70;p15"/>
          <p:cNvCxnSpPr/>
          <p:nvPr/>
        </p:nvCxnSpPr>
        <p:spPr>
          <a:xfrm flipH="1" rot="10800000">
            <a:off x="3448200" y="1479525"/>
            <a:ext cx="1957800" cy="12738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71" name="Google Shape;71;p15"/>
          <p:cNvCxnSpPr/>
          <p:nvPr/>
        </p:nvCxnSpPr>
        <p:spPr>
          <a:xfrm>
            <a:off x="3243700" y="3490775"/>
            <a:ext cx="1578600" cy="2520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Adding</a:t>
            </a:r>
            <a:r>
              <a:rPr lang="en"/>
              <a:t> a Purchase Order (PO) Account Number</a:t>
            </a:r>
            <a:endParaRPr/>
          </a:p>
        </p:txBody>
      </p:sp>
      <p:sp>
        <p:nvSpPr>
          <p:cNvPr id="77" name="Google Shape;77;p16"/>
          <p:cNvSpPr txBox="1"/>
          <p:nvPr>
            <p:ph idx="1" type="body"/>
          </p:nvPr>
        </p:nvSpPr>
        <p:spPr>
          <a:xfrm>
            <a:off x="311700" y="1152475"/>
            <a:ext cx="7292100" cy="3761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To reserve time on an instrument, including for training, you must have an active PO in FOM. </a:t>
            </a:r>
            <a:r>
              <a:rPr b="1" lang="en"/>
              <a:t>Note: POs close out at the end of every month. </a:t>
            </a:r>
            <a:r>
              <a:rPr lang="en"/>
              <a:t>To get a PO through HokieMart, follow the instructions </a:t>
            </a:r>
            <a:r>
              <a:rPr lang="en" u="sng">
                <a:solidFill>
                  <a:schemeClr val="hlink"/>
                </a:solidFill>
                <a:hlinkClick r:id="rId4"/>
              </a:rPr>
              <a:t>here</a:t>
            </a:r>
            <a:r>
              <a:rPr lang="en"/>
              <a:t>.</a:t>
            </a:r>
            <a:endParaRPr/>
          </a:p>
          <a:p>
            <a:pPr indent="-342900" lvl="0" marL="457200" marR="28575" rtl="0" algn="l">
              <a:spcBef>
                <a:spcPts val="1200"/>
              </a:spcBef>
              <a:spcAft>
                <a:spcPts val="0"/>
              </a:spcAft>
              <a:buSzPts val="1800"/>
              <a:buChar char="●"/>
            </a:pPr>
            <a:r>
              <a:rPr lang="en"/>
              <a:t>Log into FOM using your user credentials.</a:t>
            </a:r>
            <a:endParaRPr/>
          </a:p>
          <a:p>
            <a:pPr indent="-342900" lvl="0" marL="457200" marR="3743325" rtl="0" algn="l">
              <a:spcBef>
                <a:spcPts val="0"/>
              </a:spcBef>
              <a:spcAft>
                <a:spcPts val="0"/>
              </a:spcAft>
              <a:buSzPts val="1800"/>
              <a:buChar char="●"/>
            </a:pPr>
            <a:r>
              <a:rPr lang="en"/>
              <a:t>Select “My Accounts”.</a:t>
            </a:r>
            <a:endParaRPr/>
          </a:p>
          <a:p>
            <a:pPr indent="-342900" lvl="0" marL="457200" marR="3743325" rtl="0" algn="l">
              <a:spcBef>
                <a:spcPts val="0"/>
              </a:spcBef>
              <a:spcAft>
                <a:spcPts val="0"/>
              </a:spcAft>
              <a:buSzPts val="1800"/>
              <a:buChar char="●"/>
            </a:pPr>
            <a:r>
              <a:rPr lang="en"/>
              <a:t>Fill in the fields in the </a:t>
            </a:r>
            <a:r>
              <a:rPr lang="en"/>
              <a:t>“</a:t>
            </a:r>
            <a:r>
              <a:rPr lang="en"/>
              <a:t>Add a new account” section, then select “Add this account”.</a:t>
            </a:r>
            <a:endParaRPr/>
          </a:p>
          <a:p>
            <a:pPr indent="-317500" lvl="1" marL="914400" marR="3743325" rtl="0" algn="l">
              <a:spcBef>
                <a:spcPts val="0"/>
              </a:spcBef>
              <a:spcAft>
                <a:spcPts val="0"/>
              </a:spcAft>
              <a:buSzPts val="1400"/>
              <a:buChar char="○"/>
            </a:pPr>
            <a:r>
              <a:rPr lang="en"/>
              <a:t>To avoid confusion with multiple POs for a given project, add a month and year designation to the “Research description name”—e.g., Study of Bees Sept 2022.</a:t>
            </a:r>
            <a:endParaRPr/>
          </a:p>
        </p:txBody>
      </p:sp>
      <p:pic>
        <p:nvPicPr>
          <p:cNvPr id="78" name="Google Shape;78;p16"/>
          <p:cNvPicPr preferRelativeResize="0"/>
          <p:nvPr/>
        </p:nvPicPr>
        <p:blipFill>
          <a:blip r:embed="rId5">
            <a:alphaModFix/>
          </a:blip>
          <a:stretch>
            <a:fillRect/>
          </a:stretch>
        </p:blipFill>
        <p:spPr>
          <a:xfrm>
            <a:off x="3943350" y="2705125"/>
            <a:ext cx="5200649" cy="2438375"/>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pic>
        <p:nvPicPr>
          <p:cNvPr id="79" name="Google Shape;79;p16"/>
          <p:cNvPicPr preferRelativeResize="0"/>
          <p:nvPr/>
        </p:nvPicPr>
        <p:blipFill rotWithShape="1">
          <a:blip r:embed="rId6">
            <a:alphaModFix/>
          </a:blip>
          <a:srcRect b="0" l="0" r="52042" t="0"/>
          <a:stretch/>
        </p:blipFill>
        <p:spPr>
          <a:xfrm>
            <a:off x="7719124" y="1017725"/>
            <a:ext cx="1275325" cy="3830224"/>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cxnSp>
        <p:nvCxnSpPr>
          <p:cNvPr id="80" name="Google Shape;80;p16"/>
          <p:cNvCxnSpPr/>
          <p:nvPr/>
        </p:nvCxnSpPr>
        <p:spPr>
          <a:xfrm>
            <a:off x="3144550" y="2567400"/>
            <a:ext cx="4574400" cy="14238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81" name="Google Shape;81;p16"/>
          <p:cNvCxnSpPr/>
          <p:nvPr/>
        </p:nvCxnSpPr>
        <p:spPr>
          <a:xfrm>
            <a:off x="3528775" y="3236675"/>
            <a:ext cx="471000" cy="3036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Signing Up For Training</a:t>
            </a:r>
            <a:endParaRPr/>
          </a:p>
        </p:txBody>
      </p:sp>
      <p:sp>
        <p:nvSpPr>
          <p:cNvPr id="87" name="Google Shape;87;p17"/>
          <p:cNvSpPr txBox="1"/>
          <p:nvPr>
            <p:ph idx="1" type="body"/>
          </p:nvPr>
        </p:nvSpPr>
        <p:spPr>
          <a:xfrm>
            <a:off x="311700" y="1152475"/>
            <a:ext cx="8520600" cy="19638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Prior to using an instrument on your own, you must train with the lab manager overseeing that instrument. Each instrument requires a different number of training sessions, which will depend on the data you are interested in collecting. </a:t>
            </a:r>
            <a:r>
              <a:rPr b="1" lang="en"/>
              <a:t>Note: Some lab managers also require you to reserve time in their personal calendars within FOM for the training sessions in addition to booking instrument time.</a:t>
            </a:r>
            <a:endParaRPr/>
          </a:p>
          <a:p>
            <a:pPr indent="-334327" lvl="0" marL="457200" rtl="0" algn="l">
              <a:spcBef>
                <a:spcPts val="1200"/>
              </a:spcBef>
              <a:spcAft>
                <a:spcPts val="0"/>
              </a:spcAft>
              <a:buSzPct val="100000"/>
              <a:buChar char="●"/>
            </a:pPr>
            <a:r>
              <a:rPr lang="en"/>
              <a:t>On the Home page, select “Apply access to new resource”.</a:t>
            </a:r>
            <a:endParaRPr/>
          </a:p>
        </p:txBody>
      </p:sp>
      <p:pic>
        <p:nvPicPr>
          <p:cNvPr id="88" name="Google Shape;88;p17"/>
          <p:cNvPicPr preferRelativeResize="0"/>
          <p:nvPr/>
        </p:nvPicPr>
        <p:blipFill>
          <a:blip r:embed="rId3">
            <a:alphaModFix/>
          </a:blip>
          <a:stretch>
            <a:fillRect/>
          </a:stretch>
        </p:blipFill>
        <p:spPr>
          <a:xfrm>
            <a:off x="179551" y="3056900"/>
            <a:ext cx="8784899" cy="1921700"/>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Signing Up For Training </a:t>
            </a:r>
            <a:r>
              <a:rPr lang="en" sz="2000"/>
              <a:t>(continued)</a:t>
            </a:r>
            <a:endParaRPr sz="2000"/>
          </a:p>
        </p:txBody>
      </p:sp>
      <p:sp>
        <p:nvSpPr>
          <p:cNvPr id="94" name="Google Shape;94;p18"/>
          <p:cNvSpPr txBox="1"/>
          <p:nvPr>
            <p:ph idx="1" type="body"/>
          </p:nvPr>
        </p:nvSpPr>
        <p:spPr>
          <a:xfrm>
            <a:off x="311700" y="1152475"/>
            <a:ext cx="5225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a:t>
            </a:r>
            <a:r>
              <a:rPr lang="en"/>
              <a:t>ind and select the instrument you want to be trained on under “NCFL”.</a:t>
            </a:r>
            <a:endParaRPr/>
          </a:p>
          <a:p>
            <a:pPr indent="-342900" lvl="0" marL="457200" rtl="0" algn="l">
              <a:spcBef>
                <a:spcPts val="0"/>
              </a:spcBef>
              <a:spcAft>
                <a:spcPts val="0"/>
              </a:spcAft>
              <a:buSzPts val="1800"/>
              <a:buChar char="●"/>
            </a:pPr>
            <a:r>
              <a:rPr lang="en"/>
              <a:t>Fill in the fields in the “New User Application Form” window, then select “Apply”.</a:t>
            </a:r>
            <a:endParaRPr/>
          </a:p>
          <a:p>
            <a:pPr indent="-342900" lvl="0" marL="457200" marR="986698" rtl="0" algn="l">
              <a:spcBef>
                <a:spcPts val="0"/>
              </a:spcBef>
              <a:spcAft>
                <a:spcPts val="0"/>
              </a:spcAft>
              <a:buSzPts val="1800"/>
              <a:buChar char="●"/>
            </a:pPr>
            <a:r>
              <a:rPr lang="en"/>
              <a:t>Select “OK” in the “Application submitted” pop up window.</a:t>
            </a:r>
            <a:endParaRPr/>
          </a:p>
        </p:txBody>
      </p:sp>
      <p:pic>
        <p:nvPicPr>
          <p:cNvPr id="95" name="Google Shape;95;p18"/>
          <p:cNvPicPr preferRelativeResize="0"/>
          <p:nvPr/>
        </p:nvPicPr>
        <p:blipFill rotWithShape="1">
          <a:blip r:embed="rId3">
            <a:alphaModFix/>
          </a:blip>
          <a:srcRect b="51200" l="0" r="0" t="0"/>
          <a:stretch/>
        </p:blipFill>
        <p:spPr>
          <a:xfrm>
            <a:off x="6073225" y="776200"/>
            <a:ext cx="2911476" cy="1080551"/>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pic>
        <p:nvPicPr>
          <p:cNvPr id="96" name="Google Shape;96;p18"/>
          <p:cNvPicPr preferRelativeResize="0"/>
          <p:nvPr/>
        </p:nvPicPr>
        <p:blipFill>
          <a:blip r:embed="rId4">
            <a:alphaModFix/>
          </a:blip>
          <a:stretch>
            <a:fillRect/>
          </a:stretch>
        </p:blipFill>
        <p:spPr>
          <a:xfrm>
            <a:off x="5691051" y="1961525"/>
            <a:ext cx="3293651" cy="2324099"/>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pic>
        <p:nvPicPr>
          <p:cNvPr id="97" name="Google Shape;97;p18"/>
          <p:cNvPicPr preferRelativeResize="0"/>
          <p:nvPr/>
        </p:nvPicPr>
        <p:blipFill>
          <a:blip r:embed="rId5">
            <a:alphaModFix/>
          </a:blip>
          <a:stretch>
            <a:fillRect/>
          </a:stretch>
        </p:blipFill>
        <p:spPr>
          <a:xfrm>
            <a:off x="2986650" y="3505613"/>
            <a:ext cx="2603900" cy="1470575"/>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cxnSp>
        <p:nvCxnSpPr>
          <p:cNvPr id="98" name="Google Shape;98;p18"/>
          <p:cNvCxnSpPr>
            <a:endCxn id="95" idx="1"/>
          </p:cNvCxnSpPr>
          <p:nvPr/>
        </p:nvCxnSpPr>
        <p:spPr>
          <a:xfrm flipH="1" rot="10800000">
            <a:off x="5226625" y="1316475"/>
            <a:ext cx="846600" cy="984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99" name="Google Shape;99;p18"/>
          <p:cNvCxnSpPr>
            <a:endCxn id="96" idx="1"/>
          </p:cNvCxnSpPr>
          <p:nvPr/>
        </p:nvCxnSpPr>
        <p:spPr>
          <a:xfrm>
            <a:off x="4461051" y="2445875"/>
            <a:ext cx="1230000" cy="6777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100" name="Google Shape;100;p18"/>
          <p:cNvCxnSpPr>
            <a:endCxn id="97" idx="0"/>
          </p:cNvCxnSpPr>
          <p:nvPr/>
        </p:nvCxnSpPr>
        <p:spPr>
          <a:xfrm>
            <a:off x="3609400" y="2988713"/>
            <a:ext cx="679200" cy="5169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Signing Up For Training </a:t>
            </a:r>
            <a:r>
              <a:rPr lang="en" sz="2000"/>
              <a:t>(continued)</a:t>
            </a:r>
            <a:endParaRPr/>
          </a:p>
        </p:txBody>
      </p:sp>
      <p:sp>
        <p:nvSpPr>
          <p:cNvPr id="106" name="Google Shape;106;p19"/>
          <p:cNvSpPr txBox="1"/>
          <p:nvPr>
            <p:ph idx="1" type="body"/>
          </p:nvPr>
        </p:nvSpPr>
        <p:spPr>
          <a:xfrm>
            <a:off x="311700" y="1152475"/>
            <a:ext cx="4615500" cy="3046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After reloading FOM,</a:t>
            </a:r>
            <a:r>
              <a:rPr lang="en"/>
              <a:t> the instrument of interest will appear on your Home page. Select the instrument calendar by </a:t>
            </a:r>
            <a:r>
              <a:rPr lang="en"/>
              <a:t>clicking</a:t>
            </a:r>
            <a:r>
              <a:rPr lang="en"/>
              <a:t> on its name.</a:t>
            </a:r>
            <a:endParaRPr/>
          </a:p>
          <a:p>
            <a:pPr indent="-342900" lvl="0" marL="457200" rtl="0" algn="l">
              <a:spcBef>
                <a:spcPts val="0"/>
              </a:spcBef>
              <a:spcAft>
                <a:spcPts val="0"/>
              </a:spcAft>
              <a:buSzPts val="1800"/>
              <a:buChar char="●"/>
            </a:pPr>
            <a:r>
              <a:rPr lang="en"/>
              <a:t>Click on the calendar to choose a date and time for your</a:t>
            </a:r>
            <a:r>
              <a:rPr lang="en"/>
              <a:t> first </a:t>
            </a:r>
            <a:r>
              <a:rPr lang="en"/>
              <a:t>training session.</a:t>
            </a:r>
            <a:endParaRPr/>
          </a:p>
          <a:p>
            <a:pPr indent="-342900" lvl="0" marL="457200" rtl="0" algn="l">
              <a:spcBef>
                <a:spcPts val="0"/>
              </a:spcBef>
              <a:spcAft>
                <a:spcPts val="0"/>
              </a:spcAft>
              <a:buSzPts val="1800"/>
              <a:buChar char="●"/>
            </a:pPr>
            <a:r>
              <a:rPr lang="en"/>
              <a:t>Fill in the fields in the “New reservation” window, then select “Reserve”.</a:t>
            </a:r>
            <a:endParaRPr b="1"/>
          </a:p>
        </p:txBody>
      </p:sp>
      <p:pic>
        <p:nvPicPr>
          <p:cNvPr id="107" name="Google Shape;107;p19"/>
          <p:cNvPicPr preferRelativeResize="0"/>
          <p:nvPr/>
        </p:nvPicPr>
        <p:blipFill rotWithShape="1">
          <a:blip r:embed="rId3">
            <a:alphaModFix/>
          </a:blip>
          <a:srcRect b="0" l="0" r="54751" t="0"/>
          <a:stretch/>
        </p:blipFill>
        <p:spPr>
          <a:xfrm>
            <a:off x="5674275" y="393425"/>
            <a:ext cx="3367801" cy="1347175"/>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pic>
        <p:nvPicPr>
          <p:cNvPr id="108" name="Google Shape;108;p19"/>
          <p:cNvPicPr preferRelativeResize="0"/>
          <p:nvPr/>
        </p:nvPicPr>
        <p:blipFill>
          <a:blip r:embed="rId4">
            <a:alphaModFix/>
          </a:blip>
          <a:stretch>
            <a:fillRect/>
          </a:stretch>
        </p:blipFill>
        <p:spPr>
          <a:xfrm>
            <a:off x="4927200" y="1836226"/>
            <a:ext cx="4114876" cy="1492695"/>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cxnSp>
        <p:nvCxnSpPr>
          <p:cNvPr id="109" name="Google Shape;109;p19"/>
          <p:cNvCxnSpPr/>
          <p:nvPr/>
        </p:nvCxnSpPr>
        <p:spPr>
          <a:xfrm flipH="1" rot="10800000">
            <a:off x="4776100" y="970900"/>
            <a:ext cx="2313300" cy="7296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110" name="Google Shape;110;p19"/>
          <p:cNvCxnSpPr/>
          <p:nvPr/>
        </p:nvCxnSpPr>
        <p:spPr>
          <a:xfrm>
            <a:off x="4743375" y="2821500"/>
            <a:ext cx="218100" cy="471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111" name="Google Shape;111;p19"/>
          <p:cNvCxnSpPr/>
          <p:nvPr/>
        </p:nvCxnSpPr>
        <p:spPr>
          <a:xfrm>
            <a:off x="4188275" y="3495475"/>
            <a:ext cx="615300" cy="1713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grpSp>
        <p:nvGrpSpPr>
          <p:cNvPr id="112" name="Google Shape;112;p19"/>
          <p:cNvGrpSpPr/>
          <p:nvPr/>
        </p:nvGrpSpPr>
        <p:grpSpPr>
          <a:xfrm>
            <a:off x="4795775" y="3402376"/>
            <a:ext cx="4246298" cy="1637326"/>
            <a:chOff x="4795775" y="3402376"/>
            <a:chExt cx="4246298" cy="1637326"/>
          </a:xfrm>
        </p:grpSpPr>
        <p:pic>
          <p:nvPicPr>
            <p:cNvPr id="113" name="Google Shape;113;p19"/>
            <p:cNvPicPr preferRelativeResize="0"/>
            <p:nvPr/>
          </p:nvPicPr>
          <p:blipFill>
            <a:blip r:embed="rId5">
              <a:alphaModFix/>
            </a:blip>
            <a:stretch>
              <a:fillRect/>
            </a:stretch>
          </p:blipFill>
          <p:spPr>
            <a:xfrm>
              <a:off x="4795775" y="3402376"/>
              <a:ext cx="4246298" cy="1637326"/>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sp>
          <p:nvSpPr>
            <p:cNvPr id="114" name="Google Shape;114;p19"/>
            <p:cNvSpPr/>
            <p:nvPr/>
          </p:nvSpPr>
          <p:spPr>
            <a:xfrm>
              <a:off x="5096450" y="3689075"/>
              <a:ext cx="1264500" cy="9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Signing Up For Instrument Time</a:t>
            </a:r>
            <a:endParaRPr/>
          </a:p>
        </p:txBody>
      </p:sp>
      <p:sp>
        <p:nvSpPr>
          <p:cNvPr id="120" name="Google Shape;120;p20"/>
          <p:cNvSpPr txBox="1"/>
          <p:nvPr>
            <p:ph idx="1" type="body"/>
          </p:nvPr>
        </p:nvSpPr>
        <p:spPr>
          <a:xfrm>
            <a:off x="311700" y="1152475"/>
            <a:ext cx="4484100" cy="382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a:t>Once you have been trained on an instrument, the lab manager will give you access to the instrument within FOM. This will allow you to sign up for time on your own.</a:t>
            </a:r>
            <a:endParaRPr/>
          </a:p>
          <a:p>
            <a:pPr indent="-342900" lvl="0" marL="457200" rtl="0" algn="l">
              <a:spcBef>
                <a:spcPts val="1200"/>
              </a:spcBef>
              <a:spcAft>
                <a:spcPts val="0"/>
              </a:spcAft>
              <a:buSzPts val="1800"/>
              <a:buChar char="●"/>
            </a:pPr>
            <a:r>
              <a:rPr lang="en"/>
              <a:t>On your Home page, select the instrument calendar by clicking on its name.</a:t>
            </a:r>
            <a:endParaRPr/>
          </a:p>
          <a:p>
            <a:pPr indent="-342900" lvl="0" marL="457200" rtl="0" algn="l">
              <a:spcBef>
                <a:spcPts val="0"/>
              </a:spcBef>
              <a:spcAft>
                <a:spcPts val="0"/>
              </a:spcAft>
              <a:buSzPts val="1800"/>
              <a:buChar char="●"/>
            </a:pPr>
            <a:r>
              <a:rPr lang="en"/>
              <a:t>Click on the calendar to choose a date and time for your session(s).</a:t>
            </a:r>
            <a:endParaRPr/>
          </a:p>
          <a:p>
            <a:pPr indent="-342900" lvl="0" marL="457200" rtl="0" algn="l">
              <a:spcBef>
                <a:spcPts val="0"/>
              </a:spcBef>
              <a:spcAft>
                <a:spcPts val="0"/>
              </a:spcAft>
              <a:buSzPts val="1800"/>
              <a:buChar char="●"/>
            </a:pPr>
            <a:r>
              <a:rPr lang="en"/>
              <a:t>Fill in the fields in the “New reservation” window, then select “Reserve”.</a:t>
            </a:r>
            <a:endParaRPr/>
          </a:p>
        </p:txBody>
      </p:sp>
      <p:pic>
        <p:nvPicPr>
          <p:cNvPr id="121" name="Google Shape;121;p20"/>
          <p:cNvPicPr preferRelativeResize="0"/>
          <p:nvPr/>
        </p:nvPicPr>
        <p:blipFill rotWithShape="1">
          <a:blip r:embed="rId3">
            <a:alphaModFix/>
          </a:blip>
          <a:srcRect b="0" l="0" r="54751" t="0"/>
          <a:stretch/>
        </p:blipFill>
        <p:spPr>
          <a:xfrm>
            <a:off x="5674275" y="393425"/>
            <a:ext cx="3367801" cy="1347175"/>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pic>
        <p:nvPicPr>
          <p:cNvPr id="122" name="Google Shape;122;p20"/>
          <p:cNvPicPr preferRelativeResize="0"/>
          <p:nvPr/>
        </p:nvPicPr>
        <p:blipFill>
          <a:blip r:embed="rId4">
            <a:alphaModFix/>
          </a:blip>
          <a:stretch>
            <a:fillRect/>
          </a:stretch>
        </p:blipFill>
        <p:spPr>
          <a:xfrm>
            <a:off x="4927200" y="1836226"/>
            <a:ext cx="4114876" cy="1492695"/>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cxnSp>
        <p:nvCxnSpPr>
          <p:cNvPr id="123" name="Google Shape;123;p20"/>
          <p:cNvCxnSpPr/>
          <p:nvPr/>
        </p:nvCxnSpPr>
        <p:spPr>
          <a:xfrm flipH="1" rot="10800000">
            <a:off x="4108125" y="970850"/>
            <a:ext cx="2981400" cy="18765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124" name="Google Shape;124;p20"/>
          <p:cNvCxnSpPr/>
          <p:nvPr/>
        </p:nvCxnSpPr>
        <p:spPr>
          <a:xfrm flipH="1" rot="10800000">
            <a:off x="4282750" y="3075575"/>
            <a:ext cx="657300" cy="5238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cxnSp>
        <p:nvCxnSpPr>
          <p:cNvPr id="125" name="Google Shape;125;p20"/>
          <p:cNvCxnSpPr/>
          <p:nvPr/>
        </p:nvCxnSpPr>
        <p:spPr>
          <a:xfrm>
            <a:off x="4282750" y="4335225"/>
            <a:ext cx="511200" cy="762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grpSp>
        <p:nvGrpSpPr>
          <p:cNvPr id="126" name="Google Shape;126;p20"/>
          <p:cNvGrpSpPr/>
          <p:nvPr/>
        </p:nvGrpSpPr>
        <p:grpSpPr>
          <a:xfrm>
            <a:off x="4795775" y="3402376"/>
            <a:ext cx="4246298" cy="1637326"/>
            <a:chOff x="4795775" y="3402376"/>
            <a:chExt cx="4246298" cy="1637326"/>
          </a:xfrm>
        </p:grpSpPr>
        <p:pic>
          <p:nvPicPr>
            <p:cNvPr id="127" name="Google Shape;127;p20"/>
            <p:cNvPicPr preferRelativeResize="0"/>
            <p:nvPr/>
          </p:nvPicPr>
          <p:blipFill>
            <a:blip r:embed="rId5">
              <a:alphaModFix/>
            </a:blip>
            <a:stretch>
              <a:fillRect/>
            </a:stretch>
          </p:blipFill>
          <p:spPr>
            <a:xfrm>
              <a:off x="4795775" y="3402376"/>
              <a:ext cx="4246298" cy="1637326"/>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sp>
          <p:nvSpPr>
            <p:cNvPr id="128" name="Google Shape;128;p20"/>
            <p:cNvSpPr/>
            <p:nvPr/>
          </p:nvSpPr>
          <p:spPr>
            <a:xfrm>
              <a:off x="5096450" y="3689075"/>
              <a:ext cx="1264500" cy="9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Contacting NCFL Staff</a:t>
            </a:r>
            <a:endParaRPr/>
          </a:p>
        </p:txBody>
      </p:sp>
      <p:sp>
        <p:nvSpPr>
          <p:cNvPr id="134" name="Google Shape;134;p21"/>
          <p:cNvSpPr txBox="1"/>
          <p:nvPr>
            <p:ph idx="1" type="body"/>
          </p:nvPr>
        </p:nvSpPr>
        <p:spPr>
          <a:xfrm>
            <a:off x="373225" y="1017725"/>
            <a:ext cx="3744300" cy="37992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It is best to communicate with NCFL staff through FOM. This will ensure that you receive a prompt response. Please avoid sending </a:t>
            </a:r>
            <a:r>
              <a:rPr lang="en"/>
              <a:t>individual</a:t>
            </a:r>
            <a:r>
              <a:rPr lang="en"/>
              <a:t> emails to NCFL staff.</a:t>
            </a:r>
            <a:endParaRPr/>
          </a:p>
          <a:p>
            <a:pPr indent="-334327" lvl="0" marL="457200" rtl="0" algn="l">
              <a:spcBef>
                <a:spcPts val="1200"/>
              </a:spcBef>
              <a:spcAft>
                <a:spcPts val="0"/>
              </a:spcAft>
              <a:buSzPct val="100000"/>
              <a:buChar char="●"/>
            </a:pPr>
            <a:r>
              <a:rPr lang="en"/>
              <a:t>To send a message to NCFL staff, s</a:t>
            </a:r>
            <a:r>
              <a:rPr lang="en"/>
              <a:t>elect “Contact Manager”.</a:t>
            </a:r>
            <a:endParaRPr/>
          </a:p>
          <a:p>
            <a:pPr indent="-310832" lvl="1" marL="914400" rtl="0" algn="l">
              <a:spcBef>
                <a:spcPts val="0"/>
              </a:spcBef>
              <a:spcAft>
                <a:spcPts val="0"/>
              </a:spcAft>
              <a:buSzPct val="100000"/>
              <a:buChar char="○"/>
            </a:pPr>
            <a:r>
              <a:rPr lang="en"/>
              <a:t>To see the roles of current staff, visit the </a:t>
            </a:r>
            <a:r>
              <a:rPr lang="en" u="sng">
                <a:solidFill>
                  <a:schemeClr val="hlink"/>
                </a:solidFill>
                <a:hlinkClick r:id="rId3"/>
              </a:rPr>
              <a:t>NCFL website</a:t>
            </a:r>
            <a:r>
              <a:rPr lang="en"/>
              <a:t>.</a:t>
            </a:r>
            <a:endParaRPr/>
          </a:p>
          <a:p>
            <a:pPr indent="-334327" lvl="0" marL="457200" rtl="0" algn="l">
              <a:spcBef>
                <a:spcPts val="0"/>
              </a:spcBef>
              <a:spcAft>
                <a:spcPts val="0"/>
              </a:spcAft>
              <a:buSzPct val="100000"/>
              <a:buChar char="●"/>
            </a:pPr>
            <a:r>
              <a:rPr lang="en"/>
              <a:t>Select the person(s) of interest, choose a subject, enter your message, and select “Send”.</a:t>
            </a:r>
            <a:endParaRPr/>
          </a:p>
        </p:txBody>
      </p:sp>
      <p:grpSp>
        <p:nvGrpSpPr>
          <p:cNvPr id="135" name="Google Shape;135;p21"/>
          <p:cNvGrpSpPr/>
          <p:nvPr/>
        </p:nvGrpSpPr>
        <p:grpSpPr>
          <a:xfrm>
            <a:off x="4117524" y="560375"/>
            <a:ext cx="4769877" cy="4074974"/>
            <a:chOff x="4117524" y="942075"/>
            <a:chExt cx="4769877" cy="4074974"/>
          </a:xfrm>
        </p:grpSpPr>
        <p:pic>
          <p:nvPicPr>
            <p:cNvPr id="136" name="Google Shape;136;p21"/>
            <p:cNvPicPr preferRelativeResize="0"/>
            <p:nvPr/>
          </p:nvPicPr>
          <p:blipFill>
            <a:blip r:embed="rId4">
              <a:alphaModFix/>
            </a:blip>
            <a:stretch>
              <a:fillRect/>
            </a:stretch>
          </p:blipFill>
          <p:spPr>
            <a:xfrm>
              <a:off x="4117524" y="942075"/>
              <a:ext cx="4769877" cy="4074974"/>
            </a:xfrm>
            <a:prstGeom prst="rect">
              <a:avLst/>
            </a:prstGeom>
            <a:noFill/>
            <a:ln cap="flat" cmpd="sng" w="9525">
              <a:solidFill>
                <a:srgbClr val="CCCCCC"/>
              </a:solidFill>
              <a:prstDash val="solid"/>
              <a:round/>
              <a:headEnd len="sm" w="sm" type="none"/>
              <a:tailEnd len="sm" w="sm" type="none"/>
            </a:ln>
            <a:effectLst>
              <a:outerShdw blurRad="57150" rotWithShape="0" algn="bl" dir="5400000" dist="19050">
                <a:srgbClr val="000000">
                  <a:alpha val="50000"/>
                </a:srgbClr>
              </a:outerShdw>
            </a:effectLst>
          </p:spPr>
        </p:pic>
        <p:sp>
          <p:nvSpPr>
            <p:cNvPr id="137" name="Google Shape;137;p21"/>
            <p:cNvSpPr/>
            <p:nvPr/>
          </p:nvSpPr>
          <p:spPr>
            <a:xfrm>
              <a:off x="8040175" y="968600"/>
              <a:ext cx="619800" cy="993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8" name="Google Shape;138;p21"/>
          <p:cNvCxnSpPr/>
          <p:nvPr/>
        </p:nvCxnSpPr>
        <p:spPr>
          <a:xfrm>
            <a:off x="3906800" y="3218100"/>
            <a:ext cx="272700" cy="136500"/>
          </a:xfrm>
          <a:prstGeom prst="straightConnector1">
            <a:avLst/>
          </a:prstGeom>
          <a:noFill/>
          <a:ln cap="flat" cmpd="sng" w="9525">
            <a:solidFill>
              <a:schemeClr val="dk2"/>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